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8288000" cy="10287000"/>
  <p:notesSz cx="6858000" cy="9144000"/>
  <p:embeddedFontLst>
    <p:embeddedFont>
      <p:font typeface="TDTD갈라파고스" panose="020B0604020202020204" charset="-127"/>
      <p:regular r:id="rId31"/>
    </p:embeddedFont>
    <p:embeddedFont>
      <p:font typeface="Arvo" panose="020B0604020202020204" charset="0"/>
      <p:regular r:id="rId32"/>
    </p:embeddedFont>
    <p:embeddedFont>
      <p:font typeface="Telegraf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86489" y="9210368"/>
            <a:ext cx="4885161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689474" y="8766734"/>
            <a:ext cx="4946573" cy="983131"/>
          </a:xfrm>
          <a:custGeom>
            <a:avLst/>
            <a:gdLst/>
            <a:ahLst/>
            <a:cxnLst/>
            <a:rect l="l" t="t" r="r" b="b"/>
            <a:pathLst>
              <a:path w="4946573" h="983131">
                <a:moveTo>
                  <a:pt x="0" y="0"/>
                </a:moveTo>
                <a:lnTo>
                  <a:pt x="4946573" y="0"/>
                </a:lnTo>
                <a:lnTo>
                  <a:pt x="4946573" y="983132"/>
                </a:lnTo>
                <a:lnTo>
                  <a:pt x="0" y="9831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59890">
            <a:off x="684248" y="768575"/>
            <a:ext cx="2437494" cy="2010932"/>
          </a:xfrm>
          <a:custGeom>
            <a:avLst/>
            <a:gdLst/>
            <a:ahLst/>
            <a:cxnLst/>
            <a:rect l="l" t="t" r="r" b="b"/>
            <a:pathLst>
              <a:path w="2437494" h="2010932">
                <a:moveTo>
                  <a:pt x="0" y="0"/>
                </a:moveTo>
                <a:lnTo>
                  <a:pt x="2437494" y="0"/>
                </a:lnTo>
                <a:lnTo>
                  <a:pt x="2437494" y="2010932"/>
                </a:lnTo>
                <a:lnTo>
                  <a:pt x="0" y="2010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046" y="5889513"/>
            <a:ext cx="4269572" cy="4114800"/>
          </a:xfrm>
          <a:custGeom>
            <a:avLst/>
            <a:gdLst/>
            <a:ahLst/>
            <a:cxnLst/>
            <a:rect l="l" t="t" r="r" b="b"/>
            <a:pathLst>
              <a:path w="4269572" h="4114800">
                <a:moveTo>
                  <a:pt x="0" y="0"/>
                </a:moveTo>
                <a:lnTo>
                  <a:pt x="4269572" y="0"/>
                </a:lnTo>
                <a:lnTo>
                  <a:pt x="42695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017327" y="8931603"/>
            <a:ext cx="4618720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Les Ruchers de JB   03/26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90342" y="1488291"/>
            <a:ext cx="11159598" cy="4890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52"/>
              </a:lnSpc>
              <a:spcBef>
                <a:spcPct val="0"/>
              </a:spcBef>
            </a:pPr>
            <a:r>
              <a:rPr lang="en-US" sz="13965" dirty="0">
                <a:solidFill>
                  <a:srgbClr val="FFFFFF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13965" dirty="0" err="1">
                <a:solidFill>
                  <a:srgbClr val="FFFFFF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visite</a:t>
            </a:r>
            <a:r>
              <a:rPr lang="en-US" sz="13965" dirty="0">
                <a:solidFill>
                  <a:srgbClr val="FFFFFF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printemps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60489"/>
            <a:ext cx="3840313" cy="3317071"/>
          </a:xfrm>
          <a:custGeom>
            <a:avLst/>
            <a:gdLst/>
            <a:ahLst/>
            <a:cxnLst/>
            <a:rect l="l" t="t" r="r" b="b"/>
            <a:pathLst>
              <a:path w="3840313" h="3317071">
                <a:moveTo>
                  <a:pt x="0" y="0"/>
                </a:moveTo>
                <a:lnTo>
                  <a:pt x="3840313" y="0"/>
                </a:lnTo>
                <a:lnTo>
                  <a:pt x="3840313" y="3317071"/>
                </a:lnTo>
                <a:lnTo>
                  <a:pt x="0" y="3317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89572" y="9090795"/>
            <a:ext cx="14698428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Oui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pas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forcémént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187092" y="7090140"/>
            <a:ext cx="3304580" cy="1087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85"/>
              </a:lnSpc>
              <a:spcBef>
                <a:spcPct val="0"/>
              </a:spcBef>
            </a:pPr>
            <a:r>
              <a:rPr lang="en-US" sz="760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PONTE?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973561" y="6328804"/>
            <a:ext cx="4588078" cy="654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4"/>
              </a:lnSpc>
              <a:spcBef>
                <a:spcPct val="0"/>
              </a:spcBef>
            </a:pPr>
            <a:r>
              <a:rPr lang="en-US" sz="46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ça</a:t>
            </a:r>
            <a:r>
              <a:rPr lang="en-US" sz="46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veut</a:t>
            </a:r>
            <a:r>
              <a:rPr lang="en-US" sz="46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dire: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11758" y="6308114"/>
            <a:ext cx="10216158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 retour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avec du pollen,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2178" y="4160131"/>
            <a:ext cx="15354420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Les traces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souillures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diarhée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(possible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nosémose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)</a:t>
            </a:r>
            <a:r>
              <a:rPr lang="en-US" sz="4999" dirty="0">
                <a:solidFill>
                  <a:srgbClr val="FFFFFF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/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pillage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38600" y="2853668"/>
            <a:ext cx="9819501" cy="69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L’activité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planche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d’envol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23911" y="1437944"/>
            <a:ext cx="6551973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regarde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-622818" y="-612427"/>
            <a:ext cx="3449053" cy="3276600"/>
          </a:xfrm>
          <a:custGeom>
            <a:avLst/>
            <a:gdLst/>
            <a:ahLst/>
            <a:cxnLst/>
            <a:rect l="l" t="t" r="r" b="b"/>
            <a:pathLst>
              <a:path w="3449053" h="3276600">
                <a:moveTo>
                  <a:pt x="0" y="0"/>
                </a:moveTo>
                <a:lnTo>
                  <a:pt x="3449052" y="0"/>
                </a:lnTo>
                <a:lnTo>
                  <a:pt x="3449052" y="3276600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4257246" y="6043819"/>
            <a:ext cx="3430247" cy="4566053"/>
          </a:xfrm>
          <a:custGeom>
            <a:avLst/>
            <a:gdLst/>
            <a:ahLst/>
            <a:cxnLst/>
            <a:rect l="l" t="t" r="r" b="b"/>
            <a:pathLst>
              <a:path w="3430247" h="4566053">
                <a:moveTo>
                  <a:pt x="3430247" y="0"/>
                </a:moveTo>
                <a:lnTo>
                  <a:pt x="0" y="0"/>
                </a:lnTo>
                <a:lnTo>
                  <a:pt x="0" y="4566053"/>
                </a:lnTo>
                <a:lnTo>
                  <a:pt x="3430247" y="4566053"/>
                </a:lnTo>
                <a:lnTo>
                  <a:pt x="343024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188659" y="7878239"/>
            <a:ext cx="11665677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 chacun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méthode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54664" y="4845902"/>
            <a:ext cx="11665677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enfume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où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n’enfume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pas?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Tel est la question...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96735" y="2677478"/>
            <a:ext cx="6267688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Ouvrons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la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8628" y="624142"/>
            <a:ext cx="13018770" cy="866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8"/>
              </a:lnSpc>
              <a:spcBef>
                <a:spcPct val="0"/>
              </a:spcBef>
            </a:pPr>
            <a:r>
              <a:rPr lang="en-US" sz="6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Passons </a:t>
            </a:r>
            <a:r>
              <a:rPr lang="en-US" sz="6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enfin</a:t>
            </a:r>
            <a:r>
              <a:rPr lang="en-US" sz="6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aux choses </a:t>
            </a:r>
            <a:r>
              <a:rPr lang="en-US" sz="6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sérieuses</a:t>
            </a:r>
            <a:r>
              <a:rPr lang="en-US" sz="6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!!!</a:t>
            </a:r>
          </a:p>
        </p:txBody>
      </p:sp>
      <p:sp>
        <p:nvSpPr>
          <p:cNvPr id="7" name="Freeform 7"/>
          <p:cNvSpPr/>
          <p:nvPr/>
        </p:nvSpPr>
        <p:spPr>
          <a:xfrm>
            <a:off x="13262977" y="1028700"/>
            <a:ext cx="4424516" cy="4114800"/>
          </a:xfrm>
          <a:custGeom>
            <a:avLst/>
            <a:gdLst/>
            <a:ahLst/>
            <a:cxnLst/>
            <a:rect l="l" t="t" r="r" b="b"/>
            <a:pathLst>
              <a:path w="4424516" h="4114800">
                <a:moveTo>
                  <a:pt x="0" y="0"/>
                </a:moveTo>
                <a:lnTo>
                  <a:pt x="4424516" y="0"/>
                </a:lnTo>
                <a:lnTo>
                  <a:pt x="44245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2502" y="8493346"/>
            <a:ext cx="877419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est-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elle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populeuse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03309" y="6998195"/>
            <a:ext cx="10172578" cy="563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  <a:spcBef>
                <a:spcPct val="0"/>
              </a:spcBef>
            </a:pPr>
            <a:r>
              <a:rPr lang="en-US" sz="3914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Il </a:t>
            </a:r>
            <a:r>
              <a:rPr lang="en-US" sz="3914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faudra</a:t>
            </a:r>
            <a:r>
              <a:rPr lang="en-US" sz="3914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914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pousser</a:t>
            </a:r>
            <a:r>
              <a:rPr lang="en-US" sz="3914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914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l’inspection</a:t>
            </a:r>
            <a:r>
              <a:rPr lang="en-US" sz="3914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plus </a:t>
            </a:r>
            <a:r>
              <a:rPr lang="en-US" sz="3914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3914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914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détails</a:t>
            </a:r>
            <a:endParaRPr lang="en-US" sz="3914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5937745"/>
            <a:ext cx="7399377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Odeur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aigre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nauséabonde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423376" y="4813300"/>
            <a:ext cx="2237603" cy="724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8"/>
              </a:lnSpc>
              <a:spcBef>
                <a:spcPct val="0"/>
              </a:spcBef>
            </a:pPr>
            <a:r>
              <a:rPr lang="en-US" sz="5108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Super!!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0043" y="4813300"/>
            <a:ext cx="651486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Propolis,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miel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cire?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72670" y="3987233"/>
            <a:ext cx="651486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Qu’est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ça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sent?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11660" y="1895153"/>
            <a:ext cx="8108037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Y 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des traces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diarhé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sur la tête des cadres?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50285" y="624142"/>
            <a:ext cx="4615458" cy="866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8"/>
              </a:lnSpc>
              <a:spcBef>
                <a:spcPct val="0"/>
              </a:spcBef>
            </a:pPr>
            <a:r>
              <a:rPr lang="en-US" sz="6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</a:t>
            </a:r>
            <a:r>
              <a:rPr lang="en-US" sz="6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6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voit</a:t>
            </a:r>
            <a:r>
              <a:rPr lang="en-US" sz="6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-on?</a:t>
            </a:r>
          </a:p>
        </p:txBody>
      </p:sp>
      <p:sp>
        <p:nvSpPr>
          <p:cNvPr id="10" name="Freeform 10"/>
          <p:cNvSpPr/>
          <p:nvPr/>
        </p:nvSpPr>
        <p:spPr>
          <a:xfrm>
            <a:off x="11721127" y="1490408"/>
            <a:ext cx="5783222" cy="7710963"/>
          </a:xfrm>
          <a:custGeom>
            <a:avLst/>
            <a:gdLst/>
            <a:ahLst/>
            <a:cxnLst/>
            <a:rect l="l" t="t" r="r" b="b"/>
            <a:pathLst>
              <a:path w="5783222" h="7710963">
                <a:moveTo>
                  <a:pt x="0" y="0"/>
                </a:moveTo>
                <a:lnTo>
                  <a:pt x="5783222" y="0"/>
                </a:lnTo>
                <a:lnTo>
                  <a:pt x="5783222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148608" y="8138035"/>
            <a:ext cx="414266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 encore...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827253" y="5546125"/>
            <a:ext cx="678537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aussi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mauvaise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5546125"/>
            <a:ext cx="852142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491" lvl="1" indent="-539745" algn="l">
              <a:lnSpc>
                <a:spcPts val="544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signes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bonne santé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7613" y="1076325"/>
            <a:ext cx="14402515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Maintenant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on sort les cadres,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cherche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t’on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34200" y="346293"/>
            <a:ext cx="3230642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3959" y="2487144"/>
            <a:ext cx="17838183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							Pas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forcément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! </a:t>
            </a:r>
          </a:p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risque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 de passer trop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longtemps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à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chercher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refroidir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inutilement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73907" y="5476880"/>
            <a:ext cx="14578286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Donc si on la voit, c’est sympa,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sinon on cherche des indices de sa présence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3959" y="8114448"/>
            <a:ext cx="17407923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 elle n’est pas marquée, on peut le faire, il est plus aisé de la trouver maintenant qu’en plein été</a:t>
            </a: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350877" y="1028700"/>
            <a:ext cx="3566320" cy="7710963"/>
          </a:xfrm>
          <a:custGeom>
            <a:avLst/>
            <a:gdLst/>
            <a:ahLst/>
            <a:cxnLst/>
            <a:rect l="l" t="t" r="r" b="b"/>
            <a:pathLst>
              <a:path w="3566320" h="7710963">
                <a:moveTo>
                  <a:pt x="0" y="0"/>
                </a:moveTo>
                <a:lnTo>
                  <a:pt x="3566320" y="0"/>
                </a:lnTo>
                <a:lnTo>
                  <a:pt x="356632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9271127"/>
            <a:ext cx="1362034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 bien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présente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travaille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bien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4933486" y="8056738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8" y="0"/>
                </a:lnTo>
                <a:lnTo>
                  <a:pt x="1276348" y="1131162"/>
                </a:lnTo>
                <a:lnTo>
                  <a:pt x="0" y="11311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06204" y="7276121"/>
            <a:ext cx="813091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 il dense?</a:t>
            </a:r>
          </a:p>
        </p:txBody>
      </p:sp>
      <p:sp>
        <p:nvSpPr>
          <p:cNvPr id="7" name="Freeform 7"/>
          <p:cNvSpPr/>
          <p:nvPr/>
        </p:nvSpPr>
        <p:spPr>
          <a:xfrm rot="5400000">
            <a:off x="4933486" y="5968698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8" y="0"/>
                </a:lnTo>
                <a:lnTo>
                  <a:pt x="1276348" y="1131163"/>
                </a:lnTo>
                <a:lnTo>
                  <a:pt x="0" y="11311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0956" y="5007033"/>
            <a:ext cx="9093518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Y 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oeufs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larves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4941263" y="3703568"/>
            <a:ext cx="1139607" cy="1009977"/>
          </a:xfrm>
          <a:custGeom>
            <a:avLst/>
            <a:gdLst/>
            <a:ahLst/>
            <a:cxnLst/>
            <a:rect l="l" t="t" r="r" b="b"/>
            <a:pathLst>
              <a:path w="1139607" h="1009977">
                <a:moveTo>
                  <a:pt x="0" y="0"/>
                </a:moveTo>
                <a:lnTo>
                  <a:pt x="1139608" y="0"/>
                </a:lnTo>
                <a:lnTo>
                  <a:pt x="1139608" y="1009977"/>
                </a:lnTo>
                <a:lnTo>
                  <a:pt x="0" y="10099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92382" y="2817783"/>
            <a:ext cx="150902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oui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1" name="Freeform 11"/>
          <p:cNvSpPr/>
          <p:nvPr/>
        </p:nvSpPr>
        <p:spPr>
          <a:xfrm rot="5400000">
            <a:off x="4949500" y="1580779"/>
            <a:ext cx="994795" cy="881637"/>
          </a:xfrm>
          <a:custGeom>
            <a:avLst/>
            <a:gdLst/>
            <a:ahLst/>
            <a:cxnLst/>
            <a:rect l="l" t="t" r="r" b="b"/>
            <a:pathLst>
              <a:path w="994795" h="881637">
                <a:moveTo>
                  <a:pt x="0" y="0"/>
                </a:moveTo>
                <a:lnTo>
                  <a:pt x="994794" y="0"/>
                </a:lnTo>
                <a:lnTo>
                  <a:pt x="994794" y="881637"/>
                </a:lnTo>
                <a:lnTo>
                  <a:pt x="0" y="8816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36901" y="816176"/>
            <a:ext cx="1298798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Y 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du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operculé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d’ouvrières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5400000">
            <a:off x="2632743" y="2455918"/>
            <a:ext cx="994795" cy="881637"/>
          </a:xfrm>
          <a:custGeom>
            <a:avLst/>
            <a:gdLst/>
            <a:ahLst/>
            <a:cxnLst/>
            <a:rect l="l" t="t" r="r" b="b"/>
            <a:pathLst>
              <a:path w="994795" h="881637">
                <a:moveTo>
                  <a:pt x="0" y="0"/>
                </a:moveTo>
                <a:lnTo>
                  <a:pt x="994795" y="0"/>
                </a:lnTo>
                <a:lnTo>
                  <a:pt x="994795" y="881637"/>
                </a:lnTo>
                <a:lnTo>
                  <a:pt x="0" y="8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8574196" y="2514914"/>
            <a:ext cx="1139607" cy="1009977"/>
          </a:xfrm>
          <a:custGeom>
            <a:avLst/>
            <a:gdLst/>
            <a:ahLst/>
            <a:cxnLst/>
            <a:rect l="l" t="t" r="r" b="b"/>
            <a:pathLst>
              <a:path w="1139607" h="1009977">
                <a:moveTo>
                  <a:pt x="0" y="0"/>
                </a:moveTo>
                <a:lnTo>
                  <a:pt x="1139608" y="0"/>
                </a:lnTo>
                <a:lnTo>
                  <a:pt x="1139608" y="1009977"/>
                </a:lnTo>
                <a:lnTo>
                  <a:pt x="0" y="1009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52031" y="252383"/>
            <a:ext cx="12987981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Y 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du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miel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du pollen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quantité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suffisante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soit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autonome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plusieurs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jours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375626" y="3637332"/>
            <a:ext cx="150902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Oui</a:t>
            </a:r>
          </a:p>
        </p:txBody>
      </p:sp>
      <p:sp>
        <p:nvSpPr>
          <p:cNvPr id="8" name="Freeform 8"/>
          <p:cNvSpPr/>
          <p:nvPr/>
        </p:nvSpPr>
        <p:spPr>
          <a:xfrm rot="5400000">
            <a:off x="2491967" y="4617973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7" y="0"/>
                </a:lnTo>
                <a:lnTo>
                  <a:pt x="1276347" y="1131163"/>
                </a:lnTo>
                <a:lnTo>
                  <a:pt x="0" y="1131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9"/>
          <p:cNvSpPr/>
          <p:nvPr/>
        </p:nvSpPr>
        <p:spPr>
          <a:xfrm rot="3685597">
            <a:off x="9010815" y="4577919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7" y="0"/>
                </a:lnTo>
                <a:lnTo>
                  <a:pt x="1276347" y="1131162"/>
                </a:lnTo>
                <a:lnTo>
                  <a:pt x="0" y="11311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161835" y="6050328"/>
            <a:ext cx="4818247" cy="266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sz="479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peut</a:t>
            </a:r>
            <a:r>
              <a:rPr lang="en-US" sz="479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agrandir</a:t>
            </a:r>
            <a:r>
              <a:rPr lang="en-US" sz="479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225"/>
              </a:lnSpc>
            </a:pP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79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ajoutant</a:t>
            </a:r>
            <a:endParaRPr lang="en-US" sz="4793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5225"/>
              </a:lnSpc>
            </a:pP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79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cire </a:t>
            </a:r>
            <a:r>
              <a:rPr lang="en-US" sz="479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gaufrée</a:t>
            </a:r>
            <a:endParaRPr lang="en-US" sz="4793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5225"/>
              </a:lnSpc>
              <a:spcBef>
                <a:spcPct val="0"/>
              </a:spcBef>
            </a:pPr>
            <a:endParaRPr lang="en-US" sz="4793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428851" y="3751632"/>
            <a:ext cx="1459794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33809" y="6022081"/>
            <a:ext cx="5586532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nourrit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tenir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jusqu’à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première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miellée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3" name="Freeform 13"/>
          <p:cNvSpPr/>
          <p:nvPr/>
        </p:nvSpPr>
        <p:spPr>
          <a:xfrm rot="-10800000">
            <a:off x="6418919" y="6567945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8" y="0"/>
                </a:lnTo>
                <a:lnTo>
                  <a:pt x="1276348" y="1131163"/>
                </a:lnTo>
                <a:lnTo>
                  <a:pt x="0" y="1131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362253">
            <a:off x="6632859" y="8810881"/>
            <a:ext cx="1276347" cy="1131163"/>
          </a:xfrm>
          <a:custGeom>
            <a:avLst/>
            <a:gdLst/>
            <a:ahLst/>
            <a:cxnLst/>
            <a:rect l="l" t="t" r="r" b="b"/>
            <a:pathLst>
              <a:path w="1276347" h="1131163">
                <a:moveTo>
                  <a:pt x="0" y="0"/>
                </a:moveTo>
                <a:lnTo>
                  <a:pt x="1276348" y="0"/>
                </a:lnTo>
                <a:lnTo>
                  <a:pt x="1276348" y="1131162"/>
                </a:lnTo>
                <a:lnTo>
                  <a:pt x="0" y="11311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8428851" y="9046262"/>
            <a:ext cx="3204805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referme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B86DC2D-88EC-4169-7CDA-25CC52F0B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7496" y="1579612"/>
            <a:ext cx="6439088" cy="429487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0" grpId="0"/>
      <p:bldP spid="12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1051030">
            <a:off x="175484" y="1593328"/>
            <a:ext cx="2071578" cy="885600"/>
          </a:xfrm>
          <a:custGeom>
            <a:avLst/>
            <a:gdLst/>
            <a:ahLst/>
            <a:cxnLst/>
            <a:rect l="l" t="t" r="r" b="b"/>
            <a:pathLst>
              <a:path w="2071578" h="885600">
                <a:moveTo>
                  <a:pt x="0" y="0"/>
                </a:moveTo>
                <a:lnTo>
                  <a:pt x="2071578" y="0"/>
                </a:lnTo>
                <a:lnTo>
                  <a:pt x="2071578" y="885600"/>
                </a:lnTo>
                <a:lnTo>
                  <a:pt x="0" y="885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721127" y="1490408"/>
            <a:ext cx="5783222" cy="7710963"/>
          </a:xfrm>
          <a:custGeom>
            <a:avLst/>
            <a:gdLst/>
            <a:ahLst/>
            <a:cxnLst/>
            <a:rect l="l" t="t" r="r" b="b"/>
            <a:pathLst>
              <a:path w="5783222" h="7710963">
                <a:moveTo>
                  <a:pt x="0" y="0"/>
                </a:moveTo>
                <a:lnTo>
                  <a:pt x="5783222" y="0"/>
                </a:lnTo>
                <a:lnTo>
                  <a:pt x="5783222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02756" y="6216949"/>
            <a:ext cx="1617034" cy="1457351"/>
          </a:xfrm>
          <a:custGeom>
            <a:avLst/>
            <a:gdLst/>
            <a:ahLst/>
            <a:cxnLst/>
            <a:rect l="l" t="t" r="r" b="b"/>
            <a:pathLst>
              <a:path w="1617034" h="1457351">
                <a:moveTo>
                  <a:pt x="0" y="0"/>
                </a:moveTo>
                <a:lnTo>
                  <a:pt x="1617034" y="0"/>
                </a:lnTo>
                <a:lnTo>
                  <a:pt x="1617034" y="1457351"/>
                </a:lnTo>
                <a:lnTo>
                  <a:pt x="0" y="1457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6" name="TextBox 6"/>
          <p:cNvSpPr txBox="1"/>
          <p:nvPr/>
        </p:nvSpPr>
        <p:spPr>
          <a:xfrm>
            <a:off x="2215362" y="782384"/>
            <a:ext cx="908530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Comment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agrandir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32933" y="2580465"/>
            <a:ext cx="8477012" cy="3451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ajoute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un cadre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deux </a:t>
            </a:r>
          </a:p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 cire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gaufrée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fonction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 la population) entre </a:t>
            </a:r>
          </a:p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 dernier cadre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celui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reserves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424809" y="7121746"/>
            <a:ext cx="12992495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ne coupe jamais 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nid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à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avec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cire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gaufrée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au printemps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5400000">
            <a:off x="5106706" y="3804822"/>
            <a:ext cx="750577" cy="665198"/>
          </a:xfrm>
          <a:custGeom>
            <a:avLst/>
            <a:gdLst/>
            <a:ahLst/>
            <a:cxnLst/>
            <a:rect l="l" t="t" r="r" b="b"/>
            <a:pathLst>
              <a:path w="750577" h="665198">
                <a:moveTo>
                  <a:pt x="0" y="0"/>
                </a:moveTo>
                <a:lnTo>
                  <a:pt x="750577" y="0"/>
                </a:lnTo>
                <a:lnTo>
                  <a:pt x="750577" y="665198"/>
                </a:lnTo>
                <a:lnTo>
                  <a:pt x="0" y="665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5053060" y="6372240"/>
            <a:ext cx="750577" cy="665198"/>
          </a:xfrm>
          <a:custGeom>
            <a:avLst/>
            <a:gdLst/>
            <a:ahLst/>
            <a:cxnLst/>
            <a:rect l="l" t="t" r="r" b="b"/>
            <a:pathLst>
              <a:path w="750577" h="665198">
                <a:moveTo>
                  <a:pt x="0" y="0"/>
                </a:moveTo>
                <a:lnTo>
                  <a:pt x="750576" y="0"/>
                </a:lnTo>
                <a:lnTo>
                  <a:pt x="750576" y="665199"/>
                </a:lnTo>
                <a:lnTo>
                  <a:pt x="0" y="665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1633774" y="3499664"/>
            <a:ext cx="750577" cy="665198"/>
          </a:xfrm>
          <a:custGeom>
            <a:avLst/>
            <a:gdLst/>
            <a:ahLst/>
            <a:cxnLst/>
            <a:rect l="l" t="t" r="r" b="b"/>
            <a:pathLst>
              <a:path w="750577" h="665198">
                <a:moveTo>
                  <a:pt x="0" y="0"/>
                </a:moveTo>
                <a:lnTo>
                  <a:pt x="750577" y="0"/>
                </a:lnTo>
                <a:lnTo>
                  <a:pt x="750577" y="665198"/>
                </a:lnTo>
                <a:lnTo>
                  <a:pt x="0" y="665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5053060" y="7821952"/>
            <a:ext cx="750577" cy="665198"/>
          </a:xfrm>
          <a:custGeom>
            <a:avLst/>
            <a:gdLst/>
            <a:ahLst/>
            <a:cxnLst/>
            <a:rect l="l" t="t" r="r" b="b"/>
            <a:pathLst>
              <a:path w="750577" h="665198">
                <a:moveTo>
                  <a:pt x="0" y="0"/>
                </a:moveTo>
                <a:lnTo>
                  <a:pt x="750576" y="0"/>
                </a:lnTo>
                <a:lnTo>
                  <a:pt x="750576" y="665198"/>
                </a:lnTo>
                <a:lnTo>
                  <a:pt x="0" y="665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427235" y="452030"/>
            <a:ext cx="8025408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Les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cas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problématiques</a:t>
            </a:r>
            <a:endParaRPr lang="en-US" sz="5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65177" y="2049320"/>
            <a:ext cx="6297930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Pas de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belle population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72244" y="1937672"/>
            <a:ext cx="10496193" cy="8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d’ouvrières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peu et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ponte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parsemée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27950" y="2957865"/>
            <a:ext cx="2562225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présente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200882" y="7232528"/>
            <a:ext cx="2562225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absente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200882" y="2999778"/>
            <a:ext cx="2562225" cy="8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introuvable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00882" y="4940976"/>
            <a:ext cx="2562225" cy="8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abeilles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qui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chantent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220630" y="8674613"/>
            <a:ext cx="5080635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introduire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nouvelle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84122" y="4315542"/>
            <a:ext cx="2849880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changer la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195401" y="3714511"/>
            <a:ext cx="2849880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changer la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17" name="Freeform 17"/>
          <p:cNvSpPr/>
          <p:nvPr/>
        </p:nvSpPr>
        <p:spPr>
          <a:xfrm rot="5400000">
            <a:off x="13245053" y="2895448"/>
            <a:ext cx="750577" cy="665198"/>
          </a:xfrm>
          <a:custGeom>
            <a:avLst/>
            <a:gdLst/>
            <a:ahLst/>
            <a:cxnLst/>
            <a:rect l="l" t="t" r="r" b="b"/>
            <a:pathLst>
              <a:path w="750577" h="665198">
                <a:moveTo>
                  <a:pt x="0" y="0"/>
                </a:moveTo>
                <a:lnTo>
                  <a:pt x="750576" y="0"/>
                </a:lnTo>
                <a:lnTo>
                  <a:pt x="750576" y="665198"/>
                </a:lnTo>
                <a:lnTo>
                  <a:pt x="0" y="665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allAtOnce"/>
      <p:bldP spid="16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99695" y="1076325"/>
            <a:ext cx="13354288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on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n’a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pas de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reines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résèrve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836723" y="4031010"/>
            <a:ext cx="948023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bien 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regroupe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des colonies!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42875" y="6945042"/>
            <a:ext cx="5394127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Comment fait-on?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210368"/>
            <a:ext cx="1032576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830892" y="929314"/>
            <a:ext cx="14702194" cy="112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8"/>
              </a:lnSpc>
              <a:spcBef>
                <a:spcPct val="0"/>
              </a:spcBef>
            </a:pPr>
            <a:r>
              <a:rPr lang="en-US" sz="789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Pourquoi</a:t>
            </a:r>
            <a:r>
              <a:rPr lang="en-US" sz="789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la </a:t>
            </a:r>
            <a:r>
              <a:rPr lang="en-US" sz="789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visite</a:t>
            </a:r>
            <a:r>
              <a:rPr lang="en-US" sz="789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printemps?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2486559"/>
            <a:ext cx="18288000" cy="202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8"/>
              </a:lnSpc>
              <a:spcBef>
                <a:spcPct val="0"/>
              </a:spcBef>
            </a:pP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C’est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opération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d’inspection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générale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qui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s’impose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à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l’apiculteur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de manière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régulière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chaque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51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année</a:t>
            </a:r>
            <a:r>
              <a:rPr lang="en-US" sz="4851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au printemps,</a:t>
            </a:r>
          </a:p>
          <a:p>
            <a:pPr algn="ctr">
              <a:lnSpc>
                <a:spcPts val="5288"/>
              </a:lnSpc>
              <a:spcBef>
                <a:spcPct val="0"/>
              </a:spcBef>
            </a:pPr>
            <a:endParaRPr lang="en-US" sz="4851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0260" y="4813300"/>
            <a:ext cx="17349251" cy="413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Elle a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objectif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permettre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à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l'apiculteur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d'inspecter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colonies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d'abeilles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afin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d’avoir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idée sur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leur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état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général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quelque temps avant le grand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démarrage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la saison et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d’ainsi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pouvoir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lister les actions à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réaliser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optimiser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production et la santé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colonies.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24137" y="6355745"/>
            <a:ext cx="3517387" cy="2574582"/>
          </a:xfrm>
          <a:custGeom>
            <a:avLst/>
            <a:gdLst/>
            <a:ahLst/>
            <a:cxnLst/>
            <a:rect l="l" t="t" r="r" b="b"/>
            <a:pathLst>
              <a:path w="3517387" h="2574582">
                <a:moveTo>
                  <a:pt x="0" y="0"/>
                </a:moveTo>
                <a:lnTo>
                  <a:pt x="3517387" y="0"/>
                </a:lnTo>
                <a:lnTo>
                  <a:pt x="3517387" y="2574582"/>
                </a:lnTo>
                <a:lnTo>
                  <a:pt x="0" y="2574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532" t="-7430" r="-139409" b="-9463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09959" y="6355745"/>
            <a:ext cx="4466745" cy="2574582"/>
          </a:xfrm>
          <a:custGeom>
            <a:avLst/>
            <a:gdLst/>
            <a:ahLst/>
            <a:cxnLst/>
            <a:rect l="l" t="t" r="r" b="b"/>
            <a:pathLst>
              <a:path w="4466745" h="2574582">
                <a:moveTo>
                  <a:pt x="0" y="0"/>
                </a:moveTo>
                <a:lnTo>
                  <a:pt x="4466745" y="0"/>
                </a:lnTo>
                <a:lnTo>
                  <a:pt x="4466745" y="2574582"/>
                </a:lnTo>
                <a:lnTo>
                  <a:pt x="0" y="2574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69" t="-144819" r="-136721" b="-1066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88957" y="6355745"/>
            <a:ext cx="4695428" cy="3307949"/>
          </a:xfrm>
          <a:custGeom>
            <a:avLst/>
            <a:gdLst/>
            <a:ahLst/>
            <a:cxnLst/>
            <a:rect l="l" t="t" r="r" b="b"/>
            <a:pathLst>
              <a:path w="4695428" h="3307949">
                <a:moveTo>
                  <a:pt x="0" y="0"/>
                </a:moveTo>
                <a:lnTo>
                  <a:pt x="4695428" y="0"/>
                </a:lnTo>
                <a:lnTo>
                  <a:pt x="4695428" y="3307949"/>
                </a:lnTo>
                <a:lnTo>
                  <a:pt x="0" y="3307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3337" t="-7672" r="-14824" b="-9046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72141" y="4238243"/>
            <a:ext cx="4595140" cy="2467760"/>
          </a:xfrm>
          <a:custGeom>
            <a:avLst/>
            <a:gdLst/>
            <a:ahLst/>
            <a:cxnLst/>
            <a:rect l="l" t="t" r="r" b="b"/>
            <a:pathLst>
              <a:path w="4595140" h="2467760">
                <a:moveTo>
                  <a:pt x="0" y="0"/>
                </a:moveTo>
                <a:lnTo>
                  <a:pt x="4595140" y="0"/>
                </a:lnTo>
                <a:lnTo>
                  <a:pt x="4595140" y="2467761"/>
                </a:lnTo>
                <a:lnTo>
                  <a:pt x="0" y="24677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722" t="-146724" r="-15709" b="-1034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234292" y="1799944"/>
            <a:ext cx="1208805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Attention à ne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laisser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seule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08933" y="2759787"/>
            <a:ext cx="14681954" cy="20796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positionne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deux corps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l’un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l’autre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5449"/>
              </a:lnSpc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intercalant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feuille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papier journal 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entre les deux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éléments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784475" y="620078"/>
            <a:ext cx="12088059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méthode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du papier journal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1257180" y="3929484"/>
            <a:ext cx="6422705" cy="3613942"/>
          </a:xfrm>
          <a:custGeom>
            <a:avLst/>
            <a:gdLst/>
            <a:ahLst/>
            <a:cxnLst/>
            <a:rect l="l" t="t" r="r" b="b"/>
            <a:pathLst>
              <a:path w="6422705" h="3613942">
                <a:moveTo>
                  <a:pt x="0" y="0"/>
                </a:moveTo>
                <a:lnTo>
                  <a:pt x="6422705" y="0"/>
                </a:lnTo>
                <a:lnTo>
                  <a:pt x="6422705" y="3613942"/>
                </a:lnTo>
                <a:lnTo>
                  <a:pt x="0" y="3613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83064" y="6736638"/>
            <a:ext cx="1972278" cy="2179313"/>
          </a:xfrm>
          <a:custGeom>
            <a:avLst/>
            <a:gdLst/>
            <a:ahLst/>
            <a:cxnLst/>
            <a:rect l="l" t="t" r="r" b="b"/>
            <a:pathLst>
              <a:path w="1972278" h="2179313">
                <a:moveTo>
                  <a:pt x="0" y="0"/>
                </a:moveTo>
                <a:lnTo>
                  <a:pt x="1972278" y="0"/>
                </a:lnTo>
                <a:lnTo>
                  <a:pt x="1972278" y="2179313"/>
                </a:lnTo>
                <a:lnTo>
                  <a:pt x="0" y="2179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210126" y="822081"/>
            <a:ext cx="7281029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méthode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du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bâton</a:t>
            </a:r>
            <a:endParaRPr lang="en-US" sz="5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2453108"/>
            <a:ext cx="10973583" cy="3451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secoue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orpheline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(sans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pondeuses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)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devant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faible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avec un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bâton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servir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d’accès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installé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du sol à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planche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d’envol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54538" y="7094137"/>
            <a:ext cx="7975348" cy="1983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7"/>
              </a:lnSpc>
            </a:pP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peut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enfumer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abeilles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orpheines</a:t>
            </a:r>
            <a:endParaRPr lang="en-US" sz="3576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3897"/>
              </a:lnSpc>
            </a:pP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dans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leur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d’origine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3897"/>
              </a:lnSpc>
            </a:pP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pour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qu’elles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se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gorgent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miel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3897"/>
              </a:lnSpc>
              <a:spcBef>
                <a:spcPct val="0"/>
              </a:spcBef>
            </a:pP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soient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plus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facilement</a:t>
            </a:r>
            <a:r>
              <a:rPr lang="en-US" sz="357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57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acceptées</a:t>
            </a:r>
            <a:endParaRPr lang="en-US" sz="3576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0795" y="2968793"/>
            <a:ext cx="10965352" cy="6157302"/>
          </a:xfrm>
          <a:custGeom>
            <a:avLst/>
            <a:gdLst/>
            <a:ahLst/>
            <a:cxnLst/>
            <a:rect l="l" t="t" r="r" b="b"/>
            <a:pathLst>
              <a:path w="10965352" h="6157302">
                <a:moveTo>
                  <a:pt x="0" y="0"/>
                </a:moveTo>
                <a:lnTo>
                  <a:pt x="10965352" y="0"/>
                </a:lnTo>
                <a:lnTo>
                  <a:pt x="10965352" y="6157302"/>
                </a:lnTo>
                <a:lnTo>
                  <a:pt x="0" y="61573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40270" y="1085850"/>
            <a:ext cx="10464285" cy="174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7"/>
              </a:lnSpc>
            </a:pP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</a:t>
            </a:r>
            <a:r>
              <a:rPr lang="en-US" sz="61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</a:t>
            </a: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on a </a:t>
            </a:r>
            <a:r>
              <a:rPr lang="en-US" sz="61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61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</a:p>
          <a:p>
            <a:pPr algn="ctr">
              <a:lnSpc>
                <a:spcPts val="6757"/>
              </a:lnSpc>
              <a:spcBef>
                <a:spcPct val="0"/>
              </a:spcBef>
            </a:pP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avec de la </a:t>
            </a:r>
            <a:r>
              <a:rPr lang="en-US" sz="61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ponte</a:t>
            </a: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61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comme</a:t>
            </a:r>
            <a:r>
              <a:rPr lang="en-US" sz="61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ceci?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416147" y="3756865"/>
            <a:ext cx="6581021" cy="1651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0"/>
              </a:lnSpc>
            </a:pP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C’est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ouvrière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3270"/>
              </a:lnSpc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qui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s’est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mise à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pondre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</a:p>
          <a:p>
            <a:pPr algn="ctr">
              <a:lnSpc>
                <a:spcPts val="3270"/>
              </a:lnSpc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reine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certainement</a:t>
            </a: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morte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327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pendant </a:t>
            </a:r>
            <a:r>
              <a:rPr lang="en-US" sz="3000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l’hiver</a:t>
            </a:r>
            <a:endParaRPr lang="en-US" sz="3000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416147" y="6955075"/>
            <a:ext cx="6871853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8"/>
              </a:lnSpc>
              <a:spcBef>
                <a:spcPct val="0"/>
              </a:spcBef>
            </a:pP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secoue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tous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cadres à 50 m des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ruches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après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avoir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enfumé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on les laisse les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abeilles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s’installer</a:t>
            </a:r>
            <a:r>
              <a:rPr lang="en-US" sz="40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dans les colonies </a:t>
            </a:r>
            <a:r>
              <a:rPr lang="en-US" sz="40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voisines</a:t>
            </a:r>
            <a:endParaRPr lang="en-US" sz="40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238500"/>
            <a:ext cx="7362063" cy="4015671"/>
          </a:xfrm>
          <a:custGeom>
            <a:avLst/>
            <a:gdLst/>
            <a:ahLst/>
            <a:cxnLst/>
            <a:rect l="l" t="t" r="r" b="b"/>
            <a:pathLst>
              <a:path w="7362063" h="4015671">
                <a:moveTo>
                  <a:pt x="0" y="0"/>
                </a:moveTo>
                <a:lnTo>
                  <a:pt x="7362063" y="0"/>
                </a:lnTo>
                <a:lnTo>
                  <a:pt x="7362063" y="4015671"/>
                </a:lnTo>
                <a:lnTo>
                  <a:pt x="0" y="40156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51201" y="1292992"/>
            <a:ext cx="8779669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est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faible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4131690"/>
            <a:ext cx="7362063" cy="168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la </a:t>
            </a:r>
            <a:r>
              <a:rPr lang="en-US" sz="3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ressert</a:t>
            </a:r>
            <a:r>
              <a:rPr lang="en-US" sz="3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entre deux partitions </a:t>
            </a:r>
            <a:r>
              <a:rPr lang="en-US" sz="3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isolantes</a:t>
            </a:r>
            <a:r>
              <a:rPr lang="en-US" sz="3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haute </a:t>
            </a:r>
            <a:r>
              <a:rPr lang="en-US" sz="3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densité</a:t>
            </a:r>
            <a:r>
              <a:rPr lang="en-US" sz="3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on </a:t>
            </a:r>
            <a:r>
              <a:rPr lang="en-US" sz="3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nourrit</a:t>
            </a:r>
            <a:endParaRPr lang="en-US" sz="3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1C1D71-5A66-183F-EC19-30ED618DEB5C}"/>
              </a:ext>
            </a:extLst>
          </p:cNvPr>
          <p:cNvSpPr/>
          <p:nvPr/>
        </p:nvSpPr>
        <p:spPr>
          <a:xfrm>
            <a:off x="1425024" y="7790174"/>
            <a:ext cx="8114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Sirop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ou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Candi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et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pâte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3999" dirty="0">
                <a:solidFill>
                  <a:srgbClr val="000000"/>
                </a:solidFill>
                <a:latin typeface="TDTD갈라파고스"/>
                <a:ea typeface="TDTD갈라파고스"/>
              </a:rPr>
              <a:t>protéinée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581" y="2166945"/>
            <a:ext cx="3079537" cy="2775433"/>
          </a:xfrm>
          <a:custGeom>
            <a:avLst/>
            <a:gdLst/>
            <a:ahLst/>
            <a:cxnLst/>
            <a:rect l="l" t="t" r="r" b="b"/>
            <a:pathLst>
              <a:path w="3079537" h="2775433">
                <a:moveTo>
                  <a:pt x="0" y="0"/>
                </a:moveTo>
                <a:lnTo>
                  <a:pt x="3079537" y="0"/>
                </a:lnTo>
                <a:lnTo>
                  <a:pt x="3079537" y="2775433"/>
                </a:lnTo>
                <a:lnTo>
                  <a:pt x="0" y="2775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91000" y="388320"/>
            <a:ext cx="9662756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le varroa, on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parle???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19263" y="2029471"/>
            <a:ext cx="9662756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bien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oui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c’est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très important,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même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au printemps!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019263" y="4303400"/>
            <a:ext cx="9662756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 varroa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qu’on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sont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centaines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d’autres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dans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0543" y="6577329"/>
            <a:ext cx="16605585" cy="2765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un,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c’est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peut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être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pas de chance, 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plusieurs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on se pose des questions et on fait un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comptage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réajuster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besoin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avec un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traitement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adapté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43158" y="4550269"/>
            <a:ext cx="7093330" cy="5736731"/>
          </a:xfrm>
          <a:custGeom>
            <a:avLst/>
            <a:gdLst/>
            <a:ahLst/>
            <a:cxnLst/>
            <a:rect l="l" t="t" r="r" b="b"/>
            <a:pathLst>
              <a:path w="7093330" h="5736731">
                <a:moveTo>
                  <a:pt x="0" y="0"/>
                </a:moveTo>
                <a:lnTo>
                  <a:pt x="7093330" y="0"/>
                </a:lnTo>
                <a:lnTo>
                  <a:pt x="7093330" y="5736731"/>
                </a:lnTo>
                <a:lnTo>
                  <a:pt x="0" y="5736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8377" y="5048953"/>
            <a:ext cx="4424516" cy="4114800"/>
          </a:xfrm>
          <a:custGeom>
            <a:avLst/>
            <a:gdLst/>
            <a:ahLst/>
            <a:cxnLst/>
            <a:rect l="l" t="t" r="r" b="b"/>
            <a:pathLst>
              <a:path w="4424516" h="4114800">
                <a:moveTo>
                  <a:pt x="0" y="0"/>
                </a:moveTo>
                <a:lnTo>
                  <a:pt x="4424516" y="0"/>
                </a:lnTo>
                <a:lnTo>
                  <a:pt x="44245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22305" y="1288616"/>
            <a:ext cx="14382870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Et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bientôt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il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va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falloir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poser les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hausses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28596" y="4986710"/>
            <a:ext cx="7196852" cy="1245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2"/>
              </a:lnSpc>
              <a:spcBef>
                <a:spcPct val="0"/>
              </a:spcBef>
            </a:pPr>
            <a:r>
              <a:rPr lang="en-US" sz="86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8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86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quand</a:t>
            </a:r>
            <a:r>
              <a:rPr lang="en-US" sz="8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???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88725" y="5677372"/>
            <a:ext cx="1502937" cy="4263650"/>
          </a:xfrm>
          <a:custGeom>
            <a:avLst/>
            <a:gdLst/>
            <a:ahLst/>
            <a:cxnLst/>
            <a:rect l="l" t="t" r="r" b="b"/>
            <a:pathLst>
              <a:path w="1502937" h="4263650">
                <a:moveTo>
                  <a:pt x="0" y="0"/>
                </a:moveTo>
                <a:lnTo>
                  <a:pt x="1502937" y="0"/>
                </a:lnTo>
                <a:lnTo>
                  <a:pt x="1502937" y="4263650"/>
                </a:lnTo>
                <a:lnTo>
                  <a:pt x="0" y="4263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73095" y="1076325"/>
            <a:ext cx="991004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Il faut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y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assez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33948" y="1076325"/>
            <a:ext cx="662535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ça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veut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dire quoi?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8813" y="2780198"/>
            <a:ext cx="1654683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6 cadres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8 cadres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on est pas mal...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0585" y="3731420"/>
            <a:ext cx="1654683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Mais encore...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70585" y="4487069"/>
            <a:ext cx="16546831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Il faut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y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ait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ressources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conséquentes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nectar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92248" y="6195218"/>
            <a:ext cx="13521214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Existe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un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indicateur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relativement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fiable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92248" y="6950868"/>
            <a:ext cx="13521214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92248" y="7706517"/>
            <a:ext cx="13521214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 floraison des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colzas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build="allAtOnce"/>
      <p:bldP spid="9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1982" y="5372321"/>
            <a:ext cx="7152930" cy="4074454"/>
          </a:xfrm>
          <a:custGeom>
            <a:avLst/>
            <a:gdLst/>
            <a:ahLst/>
            <a:cxnLst/>
            <a:rect l="l" t="t" r="r" b="b"/>
            <a:pathLst>
              <a:path w="7152930" h="4074454">
                <a:moveTo>
                  <a:pt x="0" y="0"/>
                </a:moveTo>
                <a:lnTo>
                  <a:pt x="7152930" y="0"/>
                </a:lnTo>
                <a:lnTo>
                  <a:pt x="7152930" y="4074454"/>
                </a:lnTo>
                <a:lnTo>
                  <a:pt x="0" y="4074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9961" y="1488565"/>
            <a:ext cx="15988078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Comment faire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être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sûr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ne pas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refroidir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s’il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manque un peu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229316" y="3525369"/>
            <a:ext cx="14919417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peut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mettre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feuille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isolante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la tête des cadres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laissant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libre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quelques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centimètres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les bords de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3584" y="5143500"/>
            <a:ext cx="6809170" cy="4815940"/>
          </a:xfrm>
          <a:custGeom>
            <a:avLst/>
            <a:gdLst/>
            <a:ahLst/>
            <a:cxnLst/>
            <a:rect l="l" t="t" r="r" b="b"/>
            <a:pathLst>
              <a:path w="6809170" h="4815940">
                <a:moveTo>
                  <a:pt x="0" y="0"/>
                </a:moveTo>
                <a:lnTo>
                  <a:pt x="6809170" y="0"/>
                </a:lnTo>
                <a:lnTo>
                  <a:pt x="6809170" y="4815940"/>
                </a:lnTo>
                <a:lnTo>
                  <a:pt x="0" y="4815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036169"/>
            <a:ext cx="15988078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Ou bien poser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le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nourrisseur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enlevant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cabochons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54454" y="4813300"/>
            <a:ext cx="7979093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Merci pour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votre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attention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788999" y="9239250"/>
            <a:ext cx="10617687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2631341" y="2923443"/>
            <a:ext cx="13025319" cy="4415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35"/>
              </a:lnSpc>
              <a:spcBef>
                <a:spcPct val="0"/>
              </a:spcBef>
            </a:pPr>
            <a:r>
              <a:rPr lang="en-US" sz="3104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Quand?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239250"/>
            <a:ext cx="133258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 flipH="1">
            <a:off x="15339690" y="6597335"/>
            <a:ext cx="4478694" cy="4114800"/>
          </a:xfrm>
          <a:custGeom>
            <a:avLst/>
            <a:gdLst/>
            <a:ahLst/>
            <a:cxnLst/>
            <a:rect l="l" t="t" r="r" b="b"/>
            <a:pathLst>
              <a:path w="4478694" h="4114800">
                <a:moveTo>
                  <a:pt x="4478694" y="0"/>
                </a:moveTo>
                <a:lnTo>
                  <a:pt x="0" y="0"/>
                </a:lnTo>
                <a:lnTo>
                  <a:pt x="0" y="4114800"/>
                </a:lnTo>
                <a:lnTo>
                  <a:pt x="4478694" y="4114800"/>
                </a:lnTo>
                <a:lnTo>
                  <a:pt x="447869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366038" y="1953911"/>
            <a:ext cx="2425998" cy="2128813"/>
          </a:xfrm>
          <a:custGeom>
            <a:avLst/>
            <a:gdLst/>
            <a:ahLst/>
            <a:cxnLst/>
            <a:rect l="l" t="t" r="r" b="b"/>
            <a:pathLst>
              <a:path w="2425998" h="2128813">
                <a:moveTo>
                  <a:pt x="0" y="0"/>
                </a:moveTo>
                <a:lnTo>
                  <a:pt x="2425998" y="0"/>
                </a:lnTo>
                <a:lnTo>
                  <a:pt x="2425998" y="2128813"/>
                </a:lnTo>
                <a:lnTo>
                  <a:pt x="0" y="2128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01038" y="2069897"/>
            <a:ext cx="12516299" cy="950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52"/>
              </a:lnSpc>
              <a:spcBef>
                <a:spcPct val="0"/>
              </a:spcBef>
            </a:pPr>
            <a:r>
              <a:rPr lang="en-US" sz="665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Prenons</a:t>
            </a:r>
            <a:r>
              <a:rPr lang="en-US" sz="6653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choses à </a:t>
            </a:r>
            <a:r>
              <a:rPr lang="en-US" sz="6653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l’envers</a:t>
            </a:r>
            <a:endParaRPr lang="en-US" sz="6653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936085" y="4130349"/>
            <a:ext cx="1221509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Quand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lieu les premiers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essaimages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???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55214" y="5789059"/>
            <a:ext cx="6151007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Fin Mars, début Avril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82436" y="7421359"/>
            <a:ext cx="12212122" cy="207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astuce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: un cadre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operculé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à 100%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donnera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l’équivalent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deux cadres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couverts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3" name="Freeform 3"/>
          <p:cNvSpPr/>
          <p:nvPr/>
        </p:nvSpPr>
        <p:spPr>
          <a:xfrm rot="1073408">
            <a:off x="15387914" y="5923636"/>
            <a:ext cx="2783715" cy="3001309"/>
          </a:xfrm>
          <a:custGeom>
            <a:avLst/>
            <a:gdLst/>
            <a:ahLst/>
            <a:cxnLst/>
            <a:rect l="l" t="t" r="r" b="b"/>
            <a:pathLst>
              <a:path w="2783715" h="3001309">
                <a:moveTo>
                  <a:pt x="0" y="0"/>
                </a:moveTo>
                <a:lnTo>
                  <a:pt x="2783714" y="0"/>
                </a:lnTo>
                <a:lnTo>
                  <a:pt x="2783714" y="3001310"/>
                </a:lnTo>
                <a:lnTo>
                  <a:pt x="0" y="30013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08326" y="5616254"/>
            <a:ext cx="12212122" cy="8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  <a:spcBef>
                <a:spcPct val="0"/>
              </a:spcBef>
            </a:pP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Quelle taille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fera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t’elle</a:t>
            </a:r>
            <a:r>
              <a:rPr lang="en-US" sz="5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le31 Mars?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3290069"/>
            <a:ext cx="18288000" cy="1804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2"/>
              </a:lnSpc>
            </a:pPr>
            <a:r>
              <a:rPr lang="en-US" sz="695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Prenons</a:t>
            </a:r>
            <a:r>
              <a:rPr lang="en-US" sz="695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un </a:t>
            </a:r>
            <a:r>
              <a:rPr lang="en-US" sz="695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exemple</a:t>
            </a:r>
            <a:r>
              <a:rPr lang="en-US" sz="695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:</a:t>
            </a:r>
          </a:p>
          <a:p>
            <a:pPr algn="ctr">
              <a:lnSpc>
                <a:spcPts val="6557"/>
              </a:lnSpc>
              <a:spcBef>
                <a:spcPct val="0"/>
              </a:spcBef>
            </a:pPr>
            <a:r>
              <a:rPr lang="en-US" sz="601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 </a:t>
            </a:r>
            <a:r>
              <a:rPr lang="en-US" sz="601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601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3 beaux cadres de </a:t>
            </a:r>
            <a:r>
              <a:rPr lang="en-US" sz="6016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6016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 7 mars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6558246"/>
            <a:ext cx="4182770" cy="4114800"/>
          </a:xfrm>
          <a:custGeom>
            <a:avLst/>
            <a:gdLst/>
            <a:ahLst/>
            <a:cxnLst/>
            <a:rect l="l" t="t" r="r" b="b"/>
            <a:pathLst>
              <a:path w="4182770" h="4114800">
                <a:moveTo>
                  <a:pt x="0" y="0"/>
                </a:moveTo>
                <a:lnTo>
                  <a:pt x="4182770" y="0"/>
                </a:lnTo>
                <a:lnTo>
                  <a:pt x="41827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270355" y="1152058"/>
            <a:ext cx="13747290" cy="890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7"/>
              </a:lnSpc>
              <a:spcBef>
                <a:spcPct val="0"/>
              </a:spcBef>
            </a:pPr>
            <a:r>
              <a:rPr lang="en-US" sz="6272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Comment se </a:t>
            </a:r>
            <a:r>
              <a:rPr lang="en-US" sz="6272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développent</a:t>
            </a:r>
            <a:r>
              <a:rPr lang="en-US" sz="6272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colonies?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26567" y="378067"/>
            <a:ext cx="3990064" cy="3358909"/>
          </a:xfrm>
          <a:custGeom>
            <a:avLst/>
            <a:gdLst/>
            <a:ahLst/>
            <a:cxnLst/>
            <a:rect l="l" t="t" r="r" b="b"/>
            <a:pathLst>
              <a:path w="3990064" h="3358909">
                <a:moveTo>
                  <a:pt x="0" y="0"/>
                </a:moveTo>
                <a:lnTo>
                  <a:pt x="3990065" y="0"/>
                </a:lnTo>
                <a:lnTo>
                  <a:pt x="3990065" y="3358908"/>
                </a:lnTo>
                <a:lnTo>
                  <a:pt x="0" y="3358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7189762"/>
            <a:ext cx="18288000" cy="1335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2"/>
              </a:lnSpc>
              <a:spcBef>
                <a:spcPct val="0"/>
              </a:spcBef>
            </a:pP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Voici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l’interêt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faire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sa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visite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de printemps au bon moment,</a:t>
            </a:r>
          </a:p>
          <a:p>
            <a:pPr algn="ctr">
              <a:lnSpc>
                <a:spcPts val="5242"/>
              </a:lnSpc>
              <a:spcBef>
                <a:spcPct val="0"/>
              </a:spcBef>
            </a:pP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Sinon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c’est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l’essaimage</a:t>
            </a:r>
            <a:r>
              <a:rPr lang="en-US" sz="480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80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assuré</a:t>
            </a:r>
            <a:endParaRPr lang="en-US" sz="480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1368" y="4794250"/>
            <a:ext cx="17345263" cy="1332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2"/>
              </a:lnSpc>
            </a:pPr>
            <a:r>
              <a:rPr lang="en-US" sz="4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 </a:t>
            </a:r>
            <a:r>
              <a:rPr lang="en-US" sz="46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colonie</a:t>
            </a:r>
            <a:r>
              <a:rPr lang="en-US" sz="4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sur 5 cadres (3 </a:t>
            </a:r>
            <a:r>
              <a:rPr lang="en-US" sz="46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couvains</a:t>
            </a:r>
            <a:r>
              <a:rPr lang="en-US" sz="4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et deux reserves) le 7 mars </a:t>
            </a:r>
          </a:p>
          <a:p>
            <a:pPr algn="ctr">
              <a:lnSpc>
                <a:spcPts val="5122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sera sur 10 beaux cadres le 31 mars.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1000" y="1866900"/>
            <a:ext cx="14773990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Donc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: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3 cadres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couvain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née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donnera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6 cadres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d’abeilles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79791" y="230776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0797" y="4779345"/>
            <a:ext cx="2632946" cy="4853357"/>
          </a:xfrm>
          <a:custGeom>
            <a:avLst/>
            <a:gdLst/>
            <a:ahLst/>
            <a:cxnLst/>
            <a:rect l="l" t="t" r="r" b="b"/>
            <a:pathLst>
              <a:path w="2632946" h="4853357">
                <a:moveTo>
                  <a:pt x="0" y="0"/>
                </a:moveTo>
                <a:lnTo>
                  <a:pt x="2632946" y="0"/>
                </a:lnTo>
                <a:lnTo>
                  <a:pt x="2632946" y="4853357"/>
                </a:lnTo>
                <a:lnTo>
                  <a:pt x="0" y="4853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84601" y="8133123"/>
            <a:ext cx="13086159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491" lvl="1" indent="-539745" algn="l">
              <a:lnSpc>
                <a:spcPts val="544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Quand il y a de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l’activité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devant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la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84601" y="7253649"/>
            <a:ext cx="5674162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491" lvl="1" indent="-539745" algn="l">
              <a:lnSpc>
                <a:spcPts val="544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absence de vent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84601" y="5812100"/>
            <a:ext cx="11573549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81021" lvl="1" indent="-540511" algn="l">
              <a:lnSpc>
                <a:spcPts val="5457"/>
              </a:lnSpc>
              <a:spcBef>
                <a:spcPct val="0"/>
              </a:spcBef>
              <a:buFont typeface="Arial"/>
              <a:buChar char="•"/>
            </a:pPr>
            <a:r>
              <a:rPr lang="en-US" sz="500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Température</a:t>
            </a:r>
            <a:r>
              <a:rPr lang="en-US" sz="500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à 15 </a:t>
            </a:r>
            <a:r>
              <a:rPr lang="en-US" sz="500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degrés</a:t>
            </a:r>
            <a:r>
              <a:rPr lang="en-US" sz="500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, </a:t>
            </a:r>
            <a:r>
              <a:rPr lang="en-US" sz="500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idéalement</a:t>
            </a:r>
            <a:r>
              <a:rPr lang="en-US" sz="500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500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</a:t>
            </a:r>
            <a:r>
              <a:rPr lang="en-US" sz="500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début </a:t>
            </a:r>
            <a:r>
              <a:rPr lang="en-US" sz="5007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d’après</a:t>
            </a:r>
            <a:r>
              <a:rPr lang="en-US" sz="5007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midi)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84601" y="4932203"/>
            <a:ext cx="7883247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491" lvl="1" indent="-539745" algn="l">
              <a:lnSpc>
                <a:spcPts val="544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Une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journée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ensoleillée</a:t>
            </a:r>
            <a:endParaRPr lang="en-US" sz="4999" dirty="0">
              <a:solidFill>
                <a:srgbClr val="000000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3885749"/>
            <a:ext cx="10811113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Avec </a:t>
            </a:r>
            <a:r>
              <a:rPr lang="en-US" sz="4999" dirty="0" err="1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quelques</a:t>
            </a: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conditions: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0797" y="2580373"/>
            <a:ext cx="10811113" cy="70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Premiere quinzaine de mars chez nous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4090" y="695548"/>
            <a:ext cx="10395308" cy="923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8"/>
              </a:lnSpc>
              <a:spcBef>
                <a:spcPct val="0"/>
              </a:spcBef>
            </a:pPr>
            <a:r>
              <a:rPr lang="en-US" sz="6108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Quand?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2E17DF-B3AD-F3ED-A110-6F8E17DAF925}"/>
              </a:ext>
            </a:extLst>
          </p:cNvPr>
          <p:cNvSpPr/>
          <p:nvPr/>
        </p:nvSpPr>
        <p:spPr>
          <a:xfrm>
            <a:off x="6768480" y="8844917"/>
            <a:ext cx="69805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Conclusion: on s’adapte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69B516-2E7F-DE92-1E74-5719A3961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8165CA4-3E99-378C-9FE4-2C8DF0040F04}"/>
              </a:ext>
            </a:extLst>
          </p:cNvPr>
          <p:cNvSpPr/>
          <p:nvPr/>
        </p:nvSpPr>
        <p:spPr>
          <a:xfrm>
            <a:off x="13879791" y="230776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0C1652C-80CD-8AB9-41EF-013CC3AD8B7A}"/>
              </a:ext>
            </a:extLst>
          </p:cNvPr>
          <p:cNvSpPr/>
          <p:nvPr/>
        </p:nvSpPr>
        <p:spPr>
          <a:xfrm>
            <a:off x="820797" y="4779345"/>
            <a:ext cx="2632946" cy="4853357"/>
          </a:xfrm>
          <a:custGeom>
            <a:avLst/>
            <a:gdLst/>
            <a:ahLst/>
            <a:cxnLst/>
            <a:rect l="l" t="t" r="r" b="b"/>
            <a:pathLst>
              <a:path w="2632946" h="4853357">
                <a:moveTo>
                  <a:pt x="0" y="0"/>
                </a:moveTo>
                <a:lnTo>
                  <a:pt x="2632946" y="0"/>
                </a:lnTo>
                <a:lnTo>
                  <a:pt x="2632946" y="4853357"/>
                </a:lnTo>
                <a:lnTo>
                  <a:pt x="0" y="4853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237EE16-EA56-D39C-3C62-8FFB3D3C46DA}"/>
              </a:ext>
            </a:extLst>
          </p:cNvPr>
          <p:cNvSpPr txBox="1"/>
          <p:nvPr/>
        </p:nvSpPr>
        <p:spPr>
          <a:xfrm>
            <a:off x="1752600" y="495300"/>
            <a:ext cx="13182600" cy="6014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58"/>
              </a:lnSpc>
              <a:spcBef>
                <a:spcPct val="0"/>
              </a:spcBef>
            </a:pP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Si la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météo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ne nous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permet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pas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cette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visite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, on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ouvre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très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rapidement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, on fait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grandir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notre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colonie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, et on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referme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.</a:t>
            </a:r>
          </a:p>
          <a:p>
            <a:pPr algn="ctr">
              <a:lnSpc>
                <a:spcPts val="6658"/>
              </a:lnSpc>
              <a:spcBef>
                <a:spcPct val="0"/>
              </a:spcBef>
            </a:pPr>
            <a:endParaRPr lang="en-US" sz="6108" dirty="0">
              <a:latin typeface="Telegraf"/>
              <a:ea typeface="Telegraf"/>
              <a:cs typeface="Telegraf"/>
              <a:sym typeface="Telegraf"/>
            </a:endParaRPr>
          </a:p>
          <a:p>
            <a:pPr algn="ctr">
              <a:lnSpc>
                <a:spcPts val="6658"/>
              </a:lnSpc>
              <a:spcBef>
                <a:spcPct val="0"/>
              </a:spcBef>
            </a:pP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La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vraie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visite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de printemps sera </a:t>
            </a:r>
            <a:r>
              <a:rPr lang="en-US" sz="6108" dirty="0" err="1">
                <a:latin typeface="Telegraf"/>
                <a:ea typeface="Telegraf"/>
                <a:cs typeface="Telegraf"/>
                <a:sym typeface="Telegraf"/>
              </a:rPr>
              <a:t>faite</a:t>
            </a:r>
            <a:r>
              <a:rPr lang="en-US" sz="6108" dirty="0">
                <a:latin typeface="Telegraf"/>
                <a:ea typeface="Telegraf"/>
                <a:cs typeface="Telegraf"/>
                <a:sym typeface="Telegraf"/>
              </a:rPr>
              <a:t> plus tard</a:t>
            </a:r>
          </a:p>
        </p:txBody>
      </p:sp>
    </p:spTree>
    <p:extLst>
      <p:ext uri="{BB962C8B-B14F-4D97-AF65-F5344CB8AC3E}">
        <p14:creationId xmlns:p14="http://schemas.microsoft.com/office/powerpoint/2010/main" val="2538223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9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5240" y="4991100"/>
            <a:ext cx="10520035" cy="46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4"/>
              </a:lnSpc>
            </a:pPr>
            <a:r>
              <a:rPr lang="en-US" sz="4910" dirty="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4910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les </a:t>
            </a:r>
            <a:r>
              <a:rPr lang="en-US" sz="4910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ruches</a:t>
            </a:r>
            <a:r>
              <a:rPr lang="en-US" sz="4910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:</a:t>
            </a:r>
          </a:p>
          <a:p>
            <a:pPr marL="699668" lvl="1" indent="-349834" algn="l">
              <a:lnSpc>
                <a:spcPts val="4536"/>
              </a:lnSpc>
              <a:buFont typeface="Arial"/>
              <a:buChar char="•"/>
            </a:pP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peinture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à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refaire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?</a:t>
            </a:r>
          </a:p>
          <a:p>
            <a:pPr marL="699668" lvl="1" indent="-349834" algn="l">
              <a:lnSpc>
                <a:spcPts val="4536"/>
              </a:lnSpc>
              <a:buFont typeface="Arial"/>
              <a:buChar char="•"/>
            </a:pP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trou de pic vert?</a:t>
            </a:r>
          </a:p>
          <a:p>
            <a:pPr marL="699668" lvl="1" indent="-349834" algn="l">
              <a:lnSpc>
                <a:spcPts val="4536"/>
              </a:lnSpc>
              <a:buFont typeface="Arial"/>
              <a:buChar char="•"/>
            </a:pP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bois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cassé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?</a:t>
            </a:r>
          </a:p>
          <a:p>
            <a:pPr marL="699668" lvl="1" indent="-349834" algn="l">
              <a:lnSpc>
                <a:spcPts val="4536"/>
              </a:lnSpc>
              <a:buFont typeface="Arial"/>
              <a:buChar char="•"/>
            </a:pP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On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nettoie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,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désinfecte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ou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on change les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planchers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si</a:t>
            </a:r>
            <a:r>
              <a:rPr lang="en-US" sz="3240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3240" dirty="0" err="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besoin</a:t>
            </a:r>
            <a:endParaRPr lang="en-US" sz="3240" dirty="0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0" lvl="0" indent="0" algn="l">
              <a:lnSpc>
                <a:spcPts val="6874"/>
              </a:lnSpc>
              <a:spcBef>
                <a:spcPct val="0"/>
              </a:spcBef>
            </a:pPr>
            <a:endParaRPr lang="en-US" sz="3240" dirty="0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</p:txBody>
      </p:sp>
      <p:sp>
        <p:nvSpPr>
          <p:cNvPr id="3" name="Freeform 3"/>
          <p:cNvSpPr/>
          <p:nvPr/>
        </p:nvSpPr>
        <p:spPr>
          <a:xfrm rot="1196599">
            <a:off x="17635354" y="2281885"/>
            <a:ext cx="822822" cy="911714"/>
          </a:xfrm>
          <a:custGeom>
            <a:avLst/>
            <a:gdLst/>
            <a:ahLst/>
            <a:cxnLst/>
            <a:rect l="l" t="t" r="r" b="b"/>
            <a:pathLst>
              <a:path w="822822" h="911714">
                <a:moveTo>
                  <a:pt x="0" y="0"/>
                </a:moveTo>
                <a:lnTo>
                  <a:pt x="822822" y="0"/>
                </a:lnTo>
                <a:lnTo>
                  <a:pt x="822822" y="911714"/>
                </a:lnTo>
                <a:lnTo>
                  <a:pt x="0" y="91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2305" y="394971"/>
            <a:ext cx="1545869" cy="1545869"/>
          </a:xfrm>
          <a:custGeom>
            <a:avLst/>
            <a:gdLst/>
            <a:ahLst/>
            <a:cxnLst/>
            <a:rect l="l" t="t" r="r" b="b"/>
            <a:pathLst>
              <a:path w="1545869" h="1545869">
                <a:moveTo>
                  <a:pt x="0" y="0"/>
                </a:moveTo>
                <a:lnTo>
                  <a:pt x="1545869" y="0"/>
                </a:lnTo>
                <a:lnTo>
                  <a:pt x="1545869" y="1545870"/>
                </a:lnTo>
                <a:lnTo>
                  <a:pt x="0" y="15458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0" y="9210368"/>
            <a:ext cx="12312727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13241247" y="5760536"/>
            <a:ext cx="1452842" cy="2021345"/>
          </a:xfrm>
          <a:custGeom>
            <a:avLst/>
            <a:gdLst/>
            <a:ahLst/>
            <a:cxnLst/>
            <a:rect l="l" t="t" r="r" b="b"/>
            <a:pathLst>
              <a:path w="1452842" h="2021345">
                <a:moveTo>
                  <a:pt x="0" y="0"/>
                </a:moveTo>
                <a:lnTo>
                  <a:pt x="1452841" y="0"/>
                </a:lnTo>
                <a:lnTo>
                  <a:pt x="1452841" y="2021345"/>
                </a:lnTo>
                <a:lnTo>
                  <a:pt x="0" y="20213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883573">
            <a:off x="13584139" y="3600113"/>
            <a:ext cx="2854643" cy="4114800"/>
          </a:xfrm>
          <a:custGeom>
            <a:avLst/>
            <a:gdLst/>
            <a:ahLst/>
            <a:cxnLst/>
            <a:rect l="l" t="t" r="r" b="b"/>
            <a:pathLst>
              <a:path w="2854643" h="4114800">
                <a:moveTo>
                  <a:pt x="0" y="0"/>
                </a:moveTo>
                <a:lnTo>
                  <a:pt x="2854643" y="0"/>
                </a:lnTo>
                <a:lnTo>
                  <a:pt x="28546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33758" y="2459089"/>
            <a:ext cx="12312727" cy="2136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Y a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t’il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de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l’ordre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à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mettre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sur le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rucher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?</a:t>
            </a:r>
          </a:p>
          <a:p>
            <a:pPr algn="ctr">
              <a:lnSpc>
                <a:spcPts val="5449"/>
              </a:lnSpc>
            </a:pP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arbres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ou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branches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tombées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,</a:t>
            </a:r>
          </a:p>
          <a:p>
            <a:pPr algn="ctr">
              <a:lnSpc>
                <a:spcPts val="5449"/>
              </a:lnSpc>
              <a:spcBef>
                <a:spcPct val="0"/>
              </a:spcBef>
            </a:pP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supports a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remettre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</a:t>
            </a:r>
            <a:r>
              <a:rPr lang="en-US" sz="4999" dirty="0" err="1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en</a:t>
            </a:r>
            <a:r>
              <a:rPr lang="en-US" sz="4999" dirty="0">
                <a:solidFill>
                  <a:srgbClr val="080808"/>
                </a:solidFill>
                <a:latin typeface="Telegraf"/>
                <a:ea typeface="Telegraf"/>
                <a:cs typeface="Telegraf"/>
                <a:sym typeface="Telegraf"/>
              </a:rPr>
              <a:t> place...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0589" y="775070"/>
            <a:ext cx="8765262" cy="169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</a:pPr>
            <a:r>
              <a:rPr lang="en-US" sz="5999" dirty="0">
                <a:solidFill>
                  <a:srgbClr val="080808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Avant </a:t>
            </a:r>
            <a:r>
              <a:rPr lang="en-US" sz="5999" dirty="0" err="1">
                <a:solidFill>
                  <a:srgbClr val="080808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d’ouvrir</a:t>
            </a:r>
            <a:r>
              <a:rPr lang="en-US" sz="5999" dirty="0">
                <a:solidFill>
                  <a:srgbClr val="080808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 les </a:t>
            </a:r>
            <a:r>
              <a:rPr lang="en-US" sz="5999" dirty="0" err="1">
                <a:solidFill>
                  <a:srgbClr val="080808"/>
                </a:solidFill>
                <a:latin typeface="TDTD갈라파고스"/>
                <a:ea typeface="TDTD갈라파고스"/>
                <a:cs typeface="TDTD갈라파고스"/>
                <a:sym typeface="TDTD갈라파고스"/>
              </a:rPr>
              <a:t>ruches</a:t>
            </a:r>
            <a:endParaRPr lang="en-US" sz="5999" dirty="0">
              <a:solidFill>
                <a:srgbClr val="080808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  <a:p>
            <a:pPr algn="ctr">
              <a:lnSpc>
                <a:spcPts val="6539"/>
              </a:lnSpc>
              <a:spcBef>
                <a:spcPct val="0"/>
              </a:spcBef>
            </a:pPr>
            <a:endParaRPr lang="en-US" sz="5999" dirty="0">
              <a:solidFill>
                <a:srgbClr val="080808"/>
              </a:solidFill>
              <a:latin typeface="TDTD갈라파고스"/>
              <a:ea typeface="TDTD갈라파고스"/>
              <a:cs typeface="TDTD갈라파고스"/>
              <a:sym typeface="TDTD갈라파고스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allAtOnce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Microsoft Office PowerPoint</Application>
  <PresentationFormat>Personnalisé</PresentationFormat>
  <Paragraphs>150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Telegraf</vt:lpstr>
      <vt:lpstr>Arvo</vt:lpstr>
      <vt:lpstr>Calibri</vt:lpstr>
      <vt:lpstr>Arial</vt:lpstr>
      <vt:lpstr>TDTD갈라파고스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visite de printemps</dc:title>
  <cp:lastModifiedBy>Jean-Baptiste Baudet</cp:lastModifiedBy>
  <cp:revision>19</cp:revision>
  <dcterms:created xsi:type="dcterms:W3CDTF">2006-08-16T00:00:00Z</dcterms:created>
  <dcterms:modified xsi:type="dcterms:W3CDTF">2026-03-13T09:56:05Z</dcterms:modified>
  <dc:identifier>DAHDu9r4gAA</dc:identifier>
</cp:coreProperties>
</file>